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3004800" cy="9753600"/>
  <p:notesSz cx="6865938" cy="99964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1386" y="108"/>
      </p:cViewPr>
      <p:guideLst>
        <p:guide orient="horz" pos="3072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</p:spPr>
        <p:txBody>
          <a:bodyPr lIns="96350" tIns="48175" rIns="96350" bIns="48175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5459" y="4748332"/>
            <a:ext cx="5035021" cy="4498420"/>
          </a:xfrm>
          <a:prstGeom prst="rect">
            <a:avLst/>
          </a:prstGeom>
        </p:spPr>
        <p:txBody>
          <a:bodyPr lIns="96350" tIns="48175" rIns="96350" bIns="48175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84655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27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3.jpg@01D3D1BE.28649C3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GM updat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Next 15</a:t>
            </a:r>
            <a:br>
              <a:rPr lang="en-GB" dirty="0"/>
            </a:br>
            <a:r>
              <a:rPr lang="en-GB" dirty="0"/>
              <a:t>2018 </a:t>
            </a:r>
            <a:r>
              <a:rPr dirty="0"/>
              <a:t>AGM</a:t>
            </a:r>
          </a:p>
        </p:txBody>
      </p:sp>
      <p:pic>
        <p:nvPicPr>
          <p:cNvPr id="5" name="Picture 4" descr="cid:image003.jpg@01D3D1BE.28649C30">
            <a:extLst>
              <a:ext uri="{FF2B5EF4-FFF2-40B4-BE49-F238E27FC236}">
                <a16:creationId xmlns:a16="http://schemas.microsoft.com/office/drawing/2014/main" id="{4CFCBFBD-C5AE-456B-88AE-F95FAA33A95B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920" y="8380068"/>
            <a:ext cx="2126993" cy="516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rategi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Our </a:t>
            </a:r>
            <a:r>
              <a:rPr lang="en-US" dirty="0">
                <a:solidFill>
                  <a:srgbClr val="E4177D"/>
                </a:solidFill>
              </a:rPr>
              <a:t>s</a:t>
            </a:r>
            <a:r>
              <a:rPr dirty="0">
                <a:solidFill>
                  <a:srgbClr val="E4177D"/>
                </a:solidFill>
              </a:rPr>
              <a:t>trategies</a:t>
            </a:r>
          </a:p>
        </p:txBody>
      </p:sp>
      <p:sp>
        <p:nvSpPr>
          <p:cNvPr id="135" name="Work with and partner with the companies disrupting our industry FB, Google, MSFT, Amaz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Work with and partner with</a:t>
            </a:r>
            <a:r>
              <a:rPr lang="en-US" dirty="0"/>
              <a:t>,</a:t>
            </a:r>
            <a:r>
              <a:rPr dirty="0"/>
              <a:t> the companies disrupting our industry FB, Google, MSFT, Amazon</a:t>
            </a:r>
          </a:p>
          <a:p>
            <a:r>
              <a:rPr lang="en-US" dirty="0"/>
              <a:t>Build and buy t</a:t>
            </a:r>
            <a:r>
              <a:rPr dirty="0"/>
              <a:t>echnology</a:t>
            </a:r>
            <a:r>
              <a:rPr lang="en-US" dirty="0"/>
              <a:t>-</a:t>
            </a:r>
            <a:r>
              <a:rPr dirty="0"/>
              <a:t>enable</a:t>
            </a:r>
            <a:r>
              <a:rPr lang="en-US" dirty="0"/>
              <a:t>d</a:t>
            </a:r>
            <a:r>
              <a:rPr dirty="0"/>
              <a:t> content and data businesses</a:t>
            </a:r>
            <a:endParaRPr lang="en-US" dirty="0"/>
          </a:p>
          <a:p>
            <a:r>
              <a:rPr lang="en-US" dirty="0"/>
              <a:t>Develop higher level consulting organization able to deliver end-to-end solutions</a:t>
            </a:r>
            <a:endParaRPr dirty="0"/>
          </a:p>
          <a:p>
            <a:r>
              <a:rPr dirty="0"/>
              <a:t>Leverage US assets</a:t>
            </a:r>
            <a:r>
              <a:rPr lang="en-US" dirty="0"/>
              <a:t> and partnerships</a:t>
            </a:r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12154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15 an introduction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Next 15 today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9242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ext 15 is a technology-driven marketing services group"/>
          <p:cNvSpPr txBox="1">
            <a:spLocks noGrp="1"/>
          </p:cNvSpPr>
          <p:nvPr>
            <p:ph type="title"/>
          </p:nvPr>
        </p:nvSpPr>
        <p:spPr>
          <a:xfrm>
            <a:off x="812800" y="2527300"/>
            <a:ext cx="11099800" cy="2159000"/>
          </a:xfrm>
          <a:prstGeom prst="rect">
            <a:avLst/>
          </a:prstGeom>
        </p:spPr>
        <p:txBody>
          <a:bodyPr>
            <a:noAutofit/>
          </a:bodyPr>
          <a:lstStyle>
            <a:lvl1pPr defTabSz="443991">
              <a:defRPr sz="6080"/>
            </a:lvl1pPr>
          </a:lstStyle>
          <a:p>
            <a:pPr algn="l"/>
            <a:r>
              <a:rPr sz="8000" dirty="0"/>
              <a:t>Next 15 is a </a:t>
            </a:r>
            <a:r>
              <a:rPr lang="en-US" sz="8000" dirty="0"/>
              <a:t>data</a:t>
            </a:r>
            <a:r>
              <a:rPr sz="8000" dirty="0"/>
              <a:t>-driven</a:t>
            </a:r>
            <a:r>
              <a:rPr lang="en-US" sz="8000" dirty="0"/>
              <a:t>, technology-enabled,</a:t>
            </a:r>
            <a:r>
              <a:rPr sz="8000" dirty="0"/>
              <a:t> marketing services group</a:t>
            </a:r>
            <a:br>
              <a:rPr lang="en-US" sz="8000" dirty="0"/>
            </a:br>
            <a:r>
              <a:rPr lang="en-US" sz="8000" dirty="0">
                <a:solidFill>
                  <a:srgbClr val="E4177D"/>
                </a:solidFill>
              </a:rPr>
              <a:t>WHY?</a:t>
            </a:r>
            <a:endParaRPr sz="8000" dirty="0">
              <a:solidFill>
                <a:srgbClr val="E417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3897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E4177D"/>
                </a:solidFill>
              </a:rPr>
              <a:t>old</a:t>
            </a:r>
            <a:r>
              <a:rPr lang="en-US" dirty="0"/>
              <a:t> customer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Looking to manage campaigns to budget</a:t>
            </a:r>
          </a:p>
          <a:p>
            <a:r>
              <a:rPr lang="en-US" dirty="0"/>
              <a:t>Looking to reduce cost of campaign</a:t>
            </a:r>
          </a:p>
          <a:p>
            <a:r>
              <a:rPr lang="en-US" dirty="0"/>
              <a:t>Looking for the ‘big idea’</a:t>
            </a:r>
          </a:p>
          <a:p>
            <a:r>
              <a:rPr lang="en-US" dirty="0"/>
              <a:t>Looking to integrate agency activity around ad campaigns</a:t>
            </a:r>
          </a:p>
          <a:p>
            <a:r>
              <a:rPr lang="en-US" dirty="0"/>
              <a:t>Looking to win awards</a:t>
            </a:r>
          </a:p>
          <a:p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66741" y="27432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3429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287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7145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en-US" dirty="0"/>
              <a:t>TV and print advertising</a:t>
            </a:r>
          </a:p>
          <a:p>
            <a:r>
              <a:rPr lang="en-US" dirty="0"/>
              <a:t>Seasonal campaigns</a:t>
            </a:r>
          </a:p>
          <a:p>
            <a:r>
              <a:rPr lang="en-US" dirty="0"/>
              <a:t>‘Most valuable brand’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667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E4177D"/>
                </a:solidFill>
              </a:rPr>
              <a:t>new</a:t>
            </a:r>
            <a:r>
              <a:rPr lang="en-US" dirty="0"/>
              <a:t> customer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Looking to anticipate customer behavior</a:t>
            </a:r>
          </a:p>
          <a:p>
            <a:r>
              <a:rPr lang="en-US" dirty="0"/>
              <a:t>Looking to measure every activity and tie to business goals</a:t>
            </a:r>
          </a:p>
          <a:p>
            <a:r>
              <a:rPr lang="en-US" dirty="0"/>
              <a:t>Looking to optimize and re-optimize and re-re-optimize marketing spend</a:t>
            </a:r>
          </a:p>
          <a:p>
            <a:r>
              <a:rPr lang="en-US" dirty="0"/>
              <a:t>Looking to manage customer experiences across digital and traditional channels</a:t>
            </a:r>
          </a:p>
          <a:p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66741" y="27432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3429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287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714500" marR="0" indent="-342900" algn="l" defTabSz="584200" rtl="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145000"/>
              <a:buFontTx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en-US" dirty="0"/>
              <a:t>Predictive analytics</a:t>
            </a:r>
          </a:p>
          <a:p>
            <a:r>
              <a:rPr lang="en-US" dirty="0"/>
              <a:t>Unified data dashboards</a:t>
            </a:r>
          </a:p>
          <a:p>
            <a:r>
              <a:rPr lang="en-US" dirty="0"/>
              <a:t>UX, single sign on, location-based services, NFC</a:t>
            </a:r>
          </a:p>
          <a:p>
            <a:r>
              <a:rPr lang="en-US" dirty="0"/>
              <a:t>‘Always on’ content generation</a:t>
            </a:r>
          </a:p>
          <a:p>
            <a:r>
              <a:rPr lang="en-US" dirty="0"/>
              <a:t>Technology as a (Creative)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6373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 disrupted indust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en-US" sz="8000" dirty="0"/>
              <a:t>We operate in a</a:t>
            </a:r>
            <a:r>
              <a:rPr sz="8000" dirty="0"/>
              <a:t> </a:t>
            </a:r>
            <a:r>
              <a:rPr sz="8000" dirty="0">
                <a:solidFill>
                  <a:srgbClr val="E4177D"/>
                </a:solidFill>
              </a:rPr>
              <a:t>disrupted</a:t>
            </a:r>
            <a:r>
              <a:rPr sz="8000" dirty="0"/>
              <a:t> industry</a:t>
            </a:r>
          </a:p>
        </p:txBody>
      </p:sp>
      <p:sp>
        <p:nvSpPr>
          <p:cNvPr id="126" name="Advertising is no longer k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Advertising is no longer king</a:t>
            </a:r>
            <a:endParaRPr lang="en-US" dirty="0"/>
          </a:p>
          <a:p>
            <a:r>
              <a:rPr lang="en-US" dirty="0"/>
              <a:t>WPP, Omnicom and IPG all</a:t>
            </a:r>
            <a:r>
              <a:rPr lang="en-US" baseline="0" dirty="0"/>
              <a:t> reliant on ad businesses/revenues</a:t>
            </a:r>
          </a:p>
          <a:p>
            <a:r>
              <a:rPr lang="en-US" baseline="0" dirty="0"/>
              <a:t>Advertising lens drives different view of technology, data and content</a:t>
            </a:r>
          </a:p>
          <a:p>
            <a:r>
              <a:rPr lang="en-US" baseline="0" dirty="0"/>
              <a:t>Idea-led agency model is no longer valid</a:t>
            </a:r>
          </a:p>
        </p:txBody>
      </p:sp>
    </p:spTree>
    <p:extLst>
      <p:ext uri="{BB962C8B-B14F-4D97-AF65-F5344CB8AC3E}">
        <p14:creationId xmlns:p14="http://schemas.microsoft.com/office/powerpoint/2010/main" val="211910291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 disrupted indust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en-US" sz="8000" dirty="0"/>
              <a:t>We operate in a</a:t>
            </a:r>
            <a:r>
              <a:rPr sz="8000" dirty="0"/>
              <a:t> </a:t>
            </a:r>
            <a:r>
              <a:rPr sz="8000" dirty="0">
                <a:solidFill>
                  <a:srgbClr val="E4177D"/>
                </a:solidFill>
              </a:rPr>
              <a:t>disrupted</a:t>
            </a:r>
            <a:r>
              <a:rPr sz="8000" dirty="0"/>
              <a:t> industry</a:t>
            </a:r>
          </a:p>
        </p:txBody>
      </p:sp>
      <p:sp>
        <p:nvSpPr>
          <p:cNvPr id="126" name="Advertising is no longer k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rtl="0" latinLnBrk="0"/>
            <a:r>
              <a:rPr lang="en-US" sz="3200" b="0" i="0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$500B industry now dominated by technology companies not media businesses</a:t>
            </a:r>
            <a:endParaRPr lang="en-US" sz="3200" dirty="0">
              <a:effectLst/>
            </a:endParaRPr>
          </a:p>
          <a:p>
            <a:pPr rtl="0" latinLnBrk="0"/>
            <a:r>
              <a:rPr lang="en-US" sz="3200" b="0" i="0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Mobile, video, messaging, content</a:t>
            </a:r>
            <a:endParaRPr lang="en-US" dirty="0">
              <a:effectLst/>
            </a:endParaRPr>
          </a:p>
          <a:p>
            <a:pPr rtl="0" latinLnBrk="0"/>
            <a:r>
              <a:rPr lang="en-US" sz="3200" b="0" i="0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AI/ML, data science, voice, bots, UX, cloud</a:t>
            </a:r>
            <a:endParaRPr lang="en-US" dirty="0">
              <a:effectLst/>
            </a:endParaRPr>
          </a:p>
          <a:p>
            <a:pPr rtl="0" latinLnBrk="0"/>
            <a:r>
              <a:rPr lang="en-US" sz="3200" b="0" i="0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Fundamental reskilling of an industry towards technology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63307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enty of change to co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rPr lang="en-US" dirty="0"/>
              <a:t>More </a:t>
            </a:r>
            <a:r>
              <a:rPr dirty="0">
                <a:solidFill>
                  <a:srgbClr val="E4177D"/>
                </a:solidFill>
              </a:rPr>
              <a:t>change</a:t>
            </a:r>
            <a:r>
              <a:rPr dirty="0"/>
              <a:t> to come</a:t>
            </a:r>
          </a:p>
        </p:txBody>
      </p:sp>
      <p:sp>
        <p:nvSpPr>
          <p:cNvPr id="129" name="Continued reinvention of medi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dirty="0"/>
              <a:t>Continued reinvention </a:t>
            </a:r>
            <a:r>
              <a:rPr lang="en-US" dirty="0"/>
              <a:t>and reshaping </a:t>
            </a:r>
            <a:r>
              <a:rPr dirty="0"/>
              <a:t>of media</a:t>
            </a:r>
            <a:r>
              <a:rPr lang="en-US" dirty="0"/>
              <a:t> (AT&amp;T and Time Warner, Netflix $6Bn content spend, Amazon $3.5Bn, Facebook $1Bn)</a:t>
            </a:r>
            <a:endParaRPr dirty="0"/>
          </a:p>
          <a:p>
            <a:r>
              <a:rPr dirty="0"/>
              <a:t>Autogenerated content will be the new normal</a:t>
            </a:r>
          </a:p>
          <a:p>
            <a:r>
              <a:rPr dirty="0"/>
              <a:t>Real-time feedback will reinvent concept of branding</a:t>
            </a:r>
          </a:p>
          <a:p>
            <a:r>
              <a:rPr dirty="0"/>
              <a:t>Digital experience of a product or service </a:t>
            </a:r>
            <a:r>
              <a:rPr strike="sngStrike" dirty="0"/>
              <a:t>will be</a:t>
            </a:r>
            <a:r>
              <a:rPr lang="en-US" dirty="0"/>
              <a:t> is </a:t>
            </a:r>
            <a:r>
              <a:rPr dirty="0"/>
              <a:t>everything</a:t>
            </a:r>
          </a:p>
          <a:p>
            <a:r>
              <a:rPr lang="en-US" dirty="0"/>
              <a:t>Stream of n</a:t>
            </a:r>
            <a:r>
              <a:rPr dirty="0"/>
              <a:t>ew technologies to personalize and optimize</a:t>
            </a:r>
            <a:r>
              <a:rPr lang="en-US" dirty="0"/>
              <a:t> content</a:t>
            </a:r>
            <a:endParaRPr dirty="0"/>
          </a:p>
          <a:p>
            <a:r>
              <a:rPr dirty="0"/>
              <a:t>Constant business redesign = new normal</a:t>
            </a:r>
            <a:r>
              <a:rPr lang="en-US" dirty="0"/>
              <a:t> (Accenture, Deloitte Digital)</a:t>
            </a:r>
          </a:p>
        </p:txBody>
      </p:sp>
    </p:spTree>
    <p:extLst>
      <p:ext uri="{BB962C8B-B14F-4D97-AF65-F5344CB8AC3E}">
        <p14:creationId xmlns:p14="http://schemas.microsoft.com/office/powerpoint/2010/main" val="131982246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dirty="0">
                <a:solidFill>
                  <a:srgbClr val="E4177D"/>
                </a:solidFill>
              </a:rPr>
              <a:t>drivers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VC funding levels and stages (in 2017 $71.9Bn invested according to PwC) </a:t>
            </a:r>
            <a:r>
              <a:rPr lang="mr-IN" dirty="0"/>
              <a:t>–</a:t>
            </a:r>
            <a:r>
              <a:rPr lang="en-US" dirty="0"/>
              <a:t> trend towards fewer larger investments</a:t>
            </a:r>
          </a:p>
          <a:p>
            <a:r>
              <a:rPr lang="en-US" dirty="0"/>
              <a:t>State of M&amp;A/IPOs </a:t>
            </a:r>
            <a:r>
              <a:rPr lang="mr-IN" dirty="0"/>
              <a:t>–</a:t>
            </a:r>
            <a:r>
              <a:rPr lang="en-US" dirty="0"/>
              <a:t> many tech companies waiting longer to IPO and often exiting through M&amp;A instead</a:t>
            </a:r>
          </a:p>
          <a:p>
            <a:r>
              <a:rPr lang="en-US" dirty="0"/>
              <a:t>Pace of industry disruption </a:t>
            </a:r>
            <a:r>
              <a:rPr lang="mr-IN" dirty="0"/>
              <a:t>–</a:t>
            </a:r>
            <a:r>
              <a:rPr lang="en-US" dirty="0"/>
              <a:t> retail sector, automotive, healthcare, financial services all being disrupted by tech startups.  Disruptor or disrupted?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5373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411</Words>
  <Application>Microsoft Office PowerPoint</Application>
  <PresentationFormat>Custom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Next 15 2018 AGM</vt:lpstr>
      <vt:lpstr>Next 15 today</vt:lpstr>
      <vt:lpstr>Next 15 is a data-driven, technology-enabled, marketing services group WHY?</vt:lpstr>
      <vt:lpstr>The old customer</vt:lpstr>
      <vt:lpstr>The new customer</vt:lpstr>
      <vt:lpstr>We operate in a disrupted industry</vt:lpstr>
      <vt:lpstr>We operate in a disrupted industry</vt:lpstr>
      <vt:lpstr>More change to come</vt:lpstr>
      <vt:lpstr>Additional drivers</vt:lpstr>
      <vt:lpstr>Our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AGM update</dc:title>
  <dc:creator>Louise Brennan (Next 15)</dc:creator>
  <cp:lastModifiedBy>Nick Lee Morrison (Next15)</cp:lastModifiedBy>
  <cp:revision>23</cp:revision>
  <cp:lastPrinted>2018-06-21T09:52:33Z</cp:lastPrinted>
  <dcterms:modified xsi:type="dcterms:W3CDTF">2018-06-22T15:47:24Z</dcterms:modified>
</cp:coreProperties>
</file>